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0" r:id="rId5"/>
    <p:sldMasterId id="2147483674" r:id="rId6"/>
  </p:sldMasterIdLst>
  <p:sldIdLst>
    <p:sldId id="257" r:id="rId7"/>
    <p:sldId id="266" r:id="rId8"/>
    <p:sldId id="267" r:id="rId9"/>
    <p:sldId id="268" r:id="rId10"/>
    <p:sldId id="269" r:id="rId11"/>
    <p:sldId id="270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0C2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26"/>
  </p:normalViewPr>
  <p:slideViewPr>
    <p:cSldViewPr snapToGrid="0">
      <p:cViewPr varScale="1">
        <p:scale>
          <a:sx n="48" d="100"/>
          <a:sy n="48" d="100"/>
        </p:scale>
        <p:origin x="67" y="71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GHAVENDRA H M" userId="8e8537a9cd35e8e2" providerId="LiveId" clId="{A025013F-5547-4F6D-8A89-F8FA327F111E}"/>
    <pc:docChg chg="modSld">
      <pc:chgData name="RAGHAVENDRA H M" userId="8e8537a9cd35e8e2" providerId="LiveId" clId="{A025013F-5547-4F6D-8A89-F8FA327F111E}" dt="2025-10-16T09:09:38.230" v="14" actId="5793"/>
      <pc:docMkLst>
        <pc:docMk/>
      </pc:docMkLst>
      <pc:sldChg chg="modSp mod">
        <pc:chgData name="RAGHAVENDRA H M" userId="8e8537a9cd35e8e2" providerId="LiveId" clId="{A025013F-5547-4F6D-8A89-F8FA327F111E}" dt="2025-10-16T09:09:38.230" v="14" actId="5793"/>
        <pc:sldMkLst>
          <pc:docMk/>
          <pc:sldMk cId="2705089584" sldId="272"/>
        </pc:sldMkLst>
        <pc:spChg chg="mod">
          <ac:chgData name="RAGHAVENDRA H M" userId="8e8537a9cd35e8e2" providerId="LiveId" clId="{A025013F-5547-4F6D-8A89-F8FA327F111E}" dt="2025-10-16T09:09:38.230" v="14" actId="5793"/>
          <ac:spMkLst>
            <pc:docMk/>
            <pc:sldMk cId="2705089584" sldId="272"/>
            <ac:spMk id="6" creationId="{3186147E-EC74-0EB7-FC8B-9B4E7C997CA6}"/>
          </ac:spMkLst>
        </pc:sp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lin Quad background image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5" y="-1"/>
            <a:ext cx="12180229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351422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anther Dining Hall background image" descr="Students walking with bicycles outside Panther Dining Hall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96890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3Harris Village background image" descr="L3Harris Village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403658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D44AF3AA-EC56-F3EC-39B1-9577935EBB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F9C809B6-FB27-AC18-C5F8-C66F9CE363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12" name="Date">
            <a:extLst>
              <a:ext uri="{FF2B5EF4-FFF2-40B4-BE49-F238E27FC236}">
                <a16:creationId xmlns:a16="http://schemas.microsoft.com/office/drawing/2014/main" id="{63BE7AB9-AABE-24FC-EE46-4DAAC6779B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3" name="Footer">
            <a:extLst>
              <a:ext uri="{FF2B5EF4-FFF2-40B4-BE49-F238E27FC236}">
                <a16:creationId xmlns:a16="http://schemas.microsoft.com/office/drawing/2014/main" id="{2ED474BF-CFFF-FBD4-A29F-1C6A9A13C9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6A23DBD-260B-7D6B-A2A2-BB59940D00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236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99A2083-CDB7-882E-956C-F6BDC8D6C4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7" y="365125"/>
            <a:ext cx="10013194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">
            <a:extLst>
              <a:ext uri="{FF2B5EF4-FFF2-40B4-BE49-F238E27FC236}">
                <a16:creationId xmlns:a16="http://schemas.microsoft.com/office/drawing/2014/main" id="{067B04A2-0A6D-4C65-B1FC-8CF62F1577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345" y="1825625"/>
            <a:ext cx="10013195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">
            <a:extLst>
              <a:ext uri="{FF2B5EF4-FFF2-40B4-BE49-F238E27FC236}">
                <a16:creationId xmlns:a16="http://schemas.microsoft.com/office/drawing/2014/main" id="{792993DE-EEC8-33B2-688E-E63020B05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8" name="Footer">
            <a:extLst>
              <a:ext uri="{FF2B5EF4-FFF2-40B4-BE49-F238E27FC236}">
                <a16:creationId xmlns:a16="http://schemas.microsoft.com/office/drawing/2014/main" id="{3E347B79-A147-3FAF-B1DE-B2E06A25FB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9C4DF431-F692-2C01-36FC-1886FCAA19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1262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2D191A7-0A1C-7117-4CDF-5CA4DD6B37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1">
            <a:extLst>
              <a:ext uri="{FF2B5EF4-FFF2-40B4-BE49-F238E27FC236}">
                <a16:creationId xmlns:a16="http://schemas.microsoft.com/office/drawing/2014/main" id="{EC3A6424-45E1-AFF4-5D76-79507F008D5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29322" y="1825625"/>
            <a:ext cx="4871224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2">
            <a:extLst>
              <a:ext uri="{FF2B5EF4-FFF2-40B4-BE49-F238E27FC236}">
                <a16:creationId xmlns:a16="http://schemas.microsoft.com/office/drawing/2014/main" id="{D82416D4-01EA-2648-62C6-AA2AB47F50D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66317" y="1825625"/>
            <a:ext cx="4871224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">
            <a:extLst>
              <a:ext uri="{FF2B5EF4-FFF2-40B4-BE49-F238E27FC236}">
                <a16:creationId xmlns:a16="http://schemas.microsoft.com/office/drawing/2014/main" id="{E0242D4C-13D6-E482-6C5C-4D34A61C93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0" name="Footer">
            <a:extLst>
              <a:ext uri="{FF2B5EF4-FFF2-40B4-BE49-F238E27FC236}">
                <a16:creationId xmlns:a16="http://schemas.microsoft.com/office/drawing/2014/main" id="{7B299372-3D0B-423D-6499-F279AFD6A8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2CA171CC-AB05-65D7-0658-55A7FCAB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188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549BFADD-0C35-DD9C-16DE-B37C3931E9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Subhead 1">
            <a:extLst>
              <a:ext uri="{FF2B5EF4-FFF2-40B4-BE49-F238E27FC236}">
                <a16:creationId xmlns:a16="http://schemas.microsoft.com/office/drawing/2014/main" id="{E345501D-3755-B8EF-39F9-B4ABB0C92EF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0911" y="1681163"/>
            <a:ext cx="48685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Content 1">
            <a:extLst>
              <a:ext uri="{FF2B5EF4-FFF2-40B4-BE49-F238E27FC236}">
                <a16:creationId xmlns:a16="http://schemas.microsoft.com/office/drawing/2014/main" id="{806DF1C4-78BA-5EB7-81E3-7437CF77FE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0911" y="2505075"/>
            <a:ext cx="486193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ubhead 2">
            <a:extLst>
              <a:ext uri="{FF2B5EF4-FFF2-40B4-BE49-F238E27FC236}">
                <a16:creationId xmlns:a16="http://schemas.microsoft.com/office/drawing/2014/main" id="{80D1FFF2-C609-3A0A-4E70-0BB7D0768CC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569042" y="1681163"/>
            <a:ext cx="48685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6" name="Content 2">
            <a:extLst>
              <a:ext uri="{FF2B5EF4-FFF2-40B4-BE49-F238E27FC236}">
                <a16:creationId xmlns:a16="http://schemas.microsoft.com/office/drawing/2014/main" id="{7CD01236-414D-B49F-D8FC-7DBB486AA30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575609" y="2505075"/>
            <a:ext cx="486193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">
            <a:extLst>
              <a:ext uri="{FF2B5EF4-FFF2-40B4-BE49-F238E27FC236}">
                <a16:creationId xmlns:a16="http://schemas.microsoft.com/office/drawing/2014/main" id="{AE058589-5482-F3BB-8B4F-F84CB24B1C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0" name="Footer">
            <a:extLst>
              <a:ext uri="{FF2B5EF4-FFF2-40B4-BE49-F238E27FC236}">
                <a16:creationId xmlns:a16="http://schemas.microsoft.com/office/drawing/2014/main" id="{AEB1E2DB-DBDA-2C6B-5742-5E11A65553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F36A2151-D4D5-3201-6E39-726323BD614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549BFADD-0C35-DD9C-16DE-B37C3931E9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Subhead 1">
            <a:extLst>
              <a:ext uri="{FF2B5EF4-FFF2-40B4-BE49-F238E27FC236}">
                <a16:creationId xmlns:a16="http://schemas.microsoft.com/office/drawing/2014/main" id="{E345501D-3755-B8EF-39F9-B4ABB0C92EF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0910" y="1681163"/>
            <a:ext cx="322642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Content 1">
            <a:extLst>
              <a:ext uri="{FF2B5EF4-FFF2-40B4-BE49-F238E27FC236}">
                <a16:creationId xmlns:a16="http://schemas.microsoft.com/office/drawing/2014/main" id="{806DF1C4-78BA-5EB7-81E3-7437CF77FE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0909" y="2505075"/>
            <a:ext cx="3218711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head 2">
            <a:extLst>
              <a:ext uri="{FF2B5EF4-FFF2-40B4-BE49-F238E27FC236}">
                <a16:creationId xmlns:a16="http://schemas.microsoft.com/office/drawing/2014/main" id="{B3D56734-770D-6F30-BB2D-D8D4D11F618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817161" y="1681163"/>
            <a:ext cx="322642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5" name="Content 2">
            <a:extLst>
              <a:ext uri="{FF2B5EF4-FFF2-40B4-BE49-F238E27FC236}">
                <a16:creationId xmlns:a16="http://schemas.microsoft.com/office/drawing/2014/main" id="{CA7B05CC-C2AB-564B-37B7-437A9CF18E9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824869" y="2505075"/>
            <a:ext cx="321871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ubhead 3">
            <a:extLst>
              <a:ext uri="{FF2B5EF4-FFF2-40B4-BE49-F238E27FC236}">
                <a16:creationId xmlns:a16="http://schemas.microsoft.com/office/drawing/2014/main" id="{1F01D400-9DBE-4162-B6AB-08E7F0D8F92D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7211121" y="1681163"/>
            <a:ext cx="3226419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7" name="Content 3">
            <a:extLst>
              <a:ext uri="{FF2B5EF4-FFF2-40B4-BE49-F238E27FC236}">
                <a16:creationId xmlns:a16="http://schemas.microsoft.com/office/drawing/2014/main" id="{0ED94B6D-6048-26D8-B260-A3A9403B11AF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7211120" y="2505075"/>
            <a:ext cx="3226420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">
            <a:extLst>
              <a:ext uri="{FF2B5EF4-FFF2-40B4-BE49-F238E27FC236}">
                <a16:creationId xmlns:a16="http://schemas.microsoft.com/office/drawing/2014/main" id="{C8C9BF8B-2649-1FE6-1194-69FDCEF5F7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5" name="Footer">
            <a:extLst>
              <a:ext uri="{FF2B5EF4-FFF2-40B4-BE49-F238E27FC236}">
                <a16:creationId xmlns:a16="http://schemas.microsoft.com/office/drawing/2014/main" id="{A01AF744-62C5-C218-733E-BCE3EBC22D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771A321-2AD3-EDB3-2D27-AC37183D41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1064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52BF76E-F317-4A50-5B65-46E102298F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6" name="Date">
            <a:extLst>
              <a:ext uri="{FF2B5EF4-FFF2-40B4-BE49-F238E27FC236}">
                <a16:creationId xmlns:a16="http://schemas.microsoft.com/office/drawing/2014/main" id="{B5BE35F5-49BF-EE17-0430-A7AE6C2991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7" name="Footer">
            <a:extLst>
              <a:ext uri="{FF2B5EF4-FFF2-40B4-BE49-F238E27FC236}">
                <a16:creationId xmlns:a16="http://schemas.microsoft.com/office/drawing/2014/main" id="{6B3B352C-35EC-497E-C54E-302C26B854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8DA1D1A-3324-116D-E4FB-1567AA3E9C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1635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">
            <a:extLst>
              <a:ext uri="{FF2B5EF4-FFF2-40B4-BE49-F238E27FC236}">
                <a16:creationId xmlns:a16="http://schemas.microsoft.com/office/drawing/2014/main" id="{8E89F663-E1C1-3B18-EDBB-990FB40B66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6" name="Footer">
            <a:extLst>
              <a:ext uri="{FF2B5EF4-FFF2-40B4-BE49-F238E27FC236}">
                <a16:creationId xmlns:a16="http://schemas.microsoft.com/office/drawing/2014/main" id="{F5518A88-C138-E2E1-5E1D-2BBD8BCAC6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D3B263B-2C88-56C6-C7BB-DB710BB9F7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52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irplane background image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2897396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tudent background image" descr="Female student in a red shirt writing on a clear dry-erase boar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2592607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Dark gray background image" descr="Dark gray abstract backgroun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1522106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Dark blue background image" descr="Dark blue abstract backgroun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5" y="-1"/>
            <a:ext cx="12180229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4233184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anther statue background image" descr="Panther statue in the Panther Plaza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5003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ife Sciences background image" descr="Olin Life Sciences building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815052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vans Library background image" descr="Students walking to and from Evans Library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53611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rawford background image" descr="Students walking around the Crawford building at night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91977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1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10/16/2025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517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72" r:id="rId2"/>
    <p:sldLayoutId id="2147483673" r:id="rId3"/>
    <p:sldLayoutId id="2147483703" r:id="rId4"/>
    <p:sldLayoutId id="2147483704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10/16/2025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427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98" r:id="rId2"/>
    <p:sldLayoutId id="2147483699" r:id="rId3"/>
    <p:sldLayoutId id="2147483700" r:id="rId4"/>
    <p:sldLayoutId id="2147483701" r:id="rId5"/>
    <p:sldLayoutId id="214748370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Light gray background image" descr="Light gray abstract background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7B362369-2587-FEF7-019A-3846A5A9D11D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46" y="365125"/>
            <a:ext cx="1001319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4346" y="1825625"/>
            <a:ext cx="100131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4346" y="6356350"/>
            <a:ext cx="1371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10/16/2025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41034" y="6356350"/>
            <a:ext cx="6110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93873" y="6356350"/>
            <a:ext cx="1371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763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8" r:id="rId3"/>
    <p:sldLayoutId id="2147483679" r:id="rId4"/>
    <p:sldLayoutId id="2147483684" r:id="rId5"/>
    <p:sldLayoutId id="2147483680" r:id="rId6"/>
    <p:sldLayoutId id="2147483681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03E72-3417-76A6-9F84-E1A8951D1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926" y="-160422"/>
            <a:ext cx="8898558" cy="3754440"/>
          </a:xfrm>
        </p:spPr>
        <p:txBody>
          <a:bodyPr anchor="b">
            <a:noAutofit/>
          </a:bodyPr>
          <a:lstStyle/>
          <a:p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OnePose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One-Shot Object Pose Estimation without CAD Models</a:t>
            </a:r>
            <a:b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 3 - Deep Dive &amp;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F671F-7805-8FB6-74E1-3C9E72064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926" y="4391029"/>
            <a:ext cx="9730306" cy="1817266"/>
          </a:xfrm>
        </p:spPr>
        <p:txBody>
          <a:bodyPr>
            <a:normAutofit/>
          </a:bodyPr>
          <a:lstStyle/>
          <a:p>
            <a:r>
              <a:rPr lang="en-US" dirty="0"/>
              <a:t>Group 3:</a:t>
            </a:r>
          </a:p>
          <a:p>
            <a:r>
              <a:rPr lang="en-US" dirty="0"/>
              <a:t>Akhilesh Katari</a:t>
            </a:r>
          </a:p>
          <a:p>
            <a:r>
              <a:rPr lang="en-US" dirty="0"/>
              <a:t>Raghavendra </a:t>
            </a:r>
            <a:r>
              <a:rPr lang="en-US" dirty="0" err="1"/>
              <a:t>Huliyudurga</a:t>
            </a:r>
            <a:r>
              <a:rPr lang="en-US" dirty="0"/>
              <a:t> Mallesha</a:t>
            </a:r>
          </a:p>
        </p:txBody>
      </p:sp>
    </p:spTree>
    <p:extLst>
      <p:ext uri="{BB962C8B-B14F-4D97-AF65-F5344CB8AC3E}">
        <p14:creationId xmlns:p14="http://schemas.microsoft.com/office/powerpoint/2010/main" val="1407240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89B07-8423-A134-6B8B-D36C43B32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346" y="296946"/>
            <a:ext cx="4700337" cy="898942"/>
          </a:xfrm>
        </p:spPr>
        <p:txBody>
          <a:bodyPr>
            <a:normAutofit fontScale="90000"/>
          </a:bodyPr>
          <a:lstStyle/>
          <a:p>
            <a:r>
              <a:rPr lang="en-IN" dirty="0"/>
              <a:t>Introduction</a:t>
            </a:r>
            <a:endParaRPr lang="en-US" dirty="0">
              <a:solidFill>
                <a:srgbClr val="830C2C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D70965-676D-2719-4C7E-8686AD44B5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468" y="1644901"/>
            <a:ext cx="10396458" cy="3087520"/>
          </a:xfrm>
        </p:spPr>
        <p:txBody>
          <a:bodyPr>
            <a:normAutofit/>
          </a:bodyPr>
          <a:lstStyle/>
          <a:p>
            <a:pPr marL="342900" lvl="0" indent="-34290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6-D object pose estimation = estimating 3D rotation + translation from RGB images.</a:t>
            </a:r>
          </a:p>
          <a:p>
            <a:pPr marL="342900" lvl="0" indent="-34290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Traditional methods rely on </a:t>
            </a:r>
            <a:r>
              <a:rPr lang="en-US" altLang="en-US" b="1" dirty="0">
                <a:latin typeface="Arial" panose="020B0604020202020204" pitchFamily="34" charset="0"/>
              </a:rPr>
              <a:t>CAD models or large category-specific datasets.</a:t>
            </a:r>
            <a:endParaRPr lang="en-US" altLang="en-US" dirty="0">
              <a:latin typeface="Arial" panose="020B0604020202020204" pitchFamily="34" charset="0"/>
            </a:endParaRPr>
          </a:p>
          <a:p>
            <a:pPr marL="342900" lvl="0" indent="-34290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 err="1">
                <a:latin typeface="Arial" panose="020B0604020202020204" pitchFamily="34" charset="0"/>
              </a:rPr>
              <a:t>OnePose</a:t>
            </a:r>
            <a:r>
              <a:rPr lang="en-US" altLang="en-US" dirty="0">
                <a:latin typeface="Arial" panose="020B0604020202020204" pitchFamily="34" charset="0"/>
              </a:rPr>
              <a:t> solves </a:t>
            </a:r>
            <a:r>
              <a:rPr lang="en-US" altLang="en-US" b="1" dirty="0">
                <a:latin typeface="Arial" panose="020B0604020202020204" pitchFamily="34" charset="0"/>
              </a:rPr>
              <a:t>CAD-free, category-agnostic</a:t>
            </a:r>
            <a:r>
              <a:rPr lang="en-US" altLang="en-US" dirty="0">
                <a:latin typeface="Arial" panose="020B0604020202020204" pitchFamily="34" charset="0"/>
              </a:rPr>
              <a:t> pose estimation — only needs one short video.</a:t>
            </a:r>
          </a:p>
          <a:p>
            <a:pPr marL="342900" lvl="0" indent="-34290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Key idea:</a:t>
            </a:r>
            <a:r>
              <a:rPr lang="en-US" altLang="en-US" dirty="0">
                <a:latin typeface="Arial" panose="020B0604020202020204" pitchFamily="34" charset="0"/>
              </a:rPr>
              <a:t> Build a sparse 3D map and directly match 2D→3D using attention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A55872-498B-109C-9032-C2A438037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9/12/22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B174B-5711-1910-5AEB-209887339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Footer Space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356A0F5-3190-93AD-8A38-5AA1B64E750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(Slide No.) </a:t>
            </a:r>
            <a:fld id="{D7B3CB2E-B11F-5641-BE9A-A23931C707B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530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15913-4530-E31A-D735-087F19853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Overview</a:t>
            </a:r>
            <a:endParaRPr lang="en-US" dirty="0">
              <a:solidFill>
                <a:srgbClr val="830C2C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987BFA-7DD3-778A-8F92-C3B7CFC110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9/12/22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570D0E-91C3-7CF4-3FF5-B2C232FED6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Footer Space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E125EB-9722-ED8F-FC7C-EA2DC6773D3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(Slide No.) </a:t>
            </a:r>
            <a:fld id="{20576B9D-598D-BE44-85EE-0EDA2F83F8F1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6EE9D41-78B9-1826-DB91-7CD174BD84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346" y="1922219"/>
            <a:ext cx="10147401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OnePose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estimates 6D object pose from RGB images without CAD models.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Works for unseen, category-agnostic objects.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Two major stages: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Mapping (Offline): Build 3D map using Structure-from-Motion (CLMAP).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Localization (Online): Match image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keypoints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3D map via a Graph Attention Network (GAT) and estimate pose with PnP + RANSAC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484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B32F7-BA5D-75D6-EE65-2D3BFCE9D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46" y="365125"/>
            <a:ext cx="1001319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latin typeface="Impact" panose="020B0806030902050204" pitchFamily="34" charset="0"/>
                <a:ea typeface="+mj-ea"/>
                <a:cs typeface="+mj-cs"/>
              </a:rPr>
              <a:t>Results</a:t>
            </a:r>
          </a:p>
        </p:txBody>
      </p:sp>
      <p:pic>
        <p:nvPicPr>
          <p:cNvPr id="14" name="Picture 13" descr="A document with numbers and text&#10;&#10;AI-generated content may be incorrect.">
            <a:extLst>
              <a:ext uri="{FF2B5EF4-FFF2-40B4-BE49-F238E27FC236}">
                <a16:creationId xmlns:a16="http://schemas.microsoft.com/office/drawing/2014/main" id="{952700AD-95CB-85AD-76D8-9366DFC6DB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67" t="1022" r="10270" b="69536"/>
          <a:stretch>
            <a:fillRect/>
          </a:stretch>
        </p:blipFill>
        <p:spPr>
          <a:xfrm>
            <a:off x="278850" y="3129756"/>
            <a:ext cx="11047171" cy="1787525"/>
          </a:xfrm>
          <a:prstGeom prst="rect">
            <a:avLst/>
          </a:prstGeom>
          <a:noFill/>
        </p:spPr>
      </p:pic>
      <p:sp>
        <p:nvSpPr>
          <p:cNvPr id="12" name="Rectangle 2">
            <a:extLst>
              <a:ext uri="{FF2B5EF4-FFF2-40B4-BE49-F238E27FC236}">
                <a16:creationId xmlns:a16="http://schemas.microsoft.com/office/drawing/2014/main" id="{8421AE09-449C-90D3-3A0E-D30FB9473A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979" y="1809583"/>
            <a:ext cx="8550737" cy="201762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228600" marR="0" lvl="0" indent="-22860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OnePose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achieves higher accuracy and is 10× faster.</a:t>
            </a:r>
          </a:p>
          <a:p>
            <a:pPr marL="228600" marR="0" lvl="0" indent="-22860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Attention-based 2D↔3D matching improves speed &amp; robustness.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0186F5-DE0D-4629-FB32-E84F54C1F1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346" y="6356350"/>
            <a:ext cx="1371600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b="1" kern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9/12/22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9C1B1D-89BC-0617-B43C-0B53E0B5A6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1034" y="6356350"/>
            <a:ext cx="6110868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b="1" kern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Footer Space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96EF57F-E1FA-9803-4B68-7F3216D492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93873" y="6356350"/>
            <a:ext cx="1371600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dirty="0"/>
              <a:t>(Slide No.) </a:t>
            </a:r>
            <a:fld id="{04A8DB2C-595C-464C-895A-CD3F0BA070E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485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AF92876-2676-3815-70CA-05C5C2B7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Hands-On Implementation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AEA3C-923F-F410-E3EF-FF8AA7EBF8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9/12/22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9D0042-9151-01A8-F5BD-49CA73AC29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Footer Space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9C9838C-C681-3C95-A902-1691F83DA0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(Slide No.) </a:t>
            </a:r>
            <a:fld id="{C1FB01FF-F15B-F94D-9044-46641B691786}" type="slidenum">
              <a:rPr lang="en-US" smtClean="0"/>
              <a:t>5</a:t>
            </a:fld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17A451-3431-0B90-ACFD-B8AF2538ECA6}"/>
              </a:ext>
            </a:extLst>
          </p:cNvPr>
          <p:cNvSpPr txBox="1"/>
          <p:nvPr/>
        </p:nvSpPr>
        <p:spPr>
          <a:xfrm>
            <a:off x="424345" y="1785716"/>
            <a:ext cx="971426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Implemented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SuperPoint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SuperGlue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PyTorch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(Google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Reproduce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OnePose’s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attention-based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matching behavior.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Steps followed: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 pretrained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SuperPoint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SuperGlue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models.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 two test images (synthetic / real).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keypoints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match them.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Visualize matched correspondences.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454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C6D3FD-D4FC-462E-EE14-B81C94F88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Output Visualization &amp; Results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D8A3201-C56E-F91B-AF57-E2877FCBA0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9/12/22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08425C-946A-E755-4118-06FB8EB2CC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Footer Space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80194A9-B553-8AD5-B611-2A576EDE41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(Slide No.) </a:t>
            </a:r>
            <a:fld id="{CF9CD330-DAED-E44F-A051-0E6301DCA822}" type="slidenum">
              <a:rPr lang="en-US" smtClean="0"/>
              <a:t>6</a:t>
            </a:fld>
            <a:endParaRPr lang="en-US" dirty="0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4A63B12A-6359-DFC1-C7AB-CA031A447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346" y="1807527"/>
            <a:ext cx="8026556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Output Image: Matched </a:t>
            </a: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keypoints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conncted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by colored lines.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“Loaded </a:t>
            </a: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SuperPoint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model / Loaded </a:t>
            </a: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SuperGlue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model (outdoor weights).”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Detected: 33 </a:t>
            </a: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keypoints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(image 1), 34 (image 2)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 matches: 29 (~88% accuracy)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Observation: Accuracy drops under rotation or blur.</a:t>
            </a:r>
          </a:p>
        </p:txBody>
      </p:sp>
      <p:pic>
        <p:nvPicPr>
          <p:cNvPr id="26" name="Picture 25" descr="A white circle with colorful lines&#10;&#10;AI-generated content may be incorrect.">
            <a:extLst>
              <a:ext uri="{FF2B5EF4-FFF2-40B4-BE49-F238E27FC236}">
                <a16:creationId xmlns:a16="http://schemas.microsoft.com/office/drawing/2014/main" id="{59C9F096-D37D-B883-6908-9B6DE67FE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346" y="3284855"/>
            <a:ext cx="10805128" cy="302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995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496C1-1B75-A123-FB09-34457CB20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Analysis &amp; Connection to </a:t>
            </a:r>
            <a:r>
              <a:rPr lang="en-IN" dirty="0" err="1"/>
              <a:t>OnePose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95C53-3168-90AA-FDDA-7D469D8D8C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9/12/22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187AA-5BCE-4E44-CF07-808451442C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Footer Space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09D6E9-ACA9-1B38-C071-DE7B75DF019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(Slide No.) </a:t>
            </a:r>
            <a:fld id="{318061B7-C61D-824E-ABA6-5F49521D97DB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C060C50-3F5B-C584-0A5B-14623AAC4C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570" y="1917364"/>
            <a:ext cx="9710745" cy="224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experiment = 2D↔2D attention-based feature matching.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OnePose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extends this to 2D↔3D using a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Gaph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Attention Network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Both rely on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learned attention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ensure stable correspondences.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Confirms the paper’s claim that attention improves geometric robustness</a:t>
            </a:r>
          </a:p>
        </p:txBody>
      </p:sp>
    </p:spTree>
    <p:extLst>
      <p:ext uri="{BB962C8B-B14F-4D97-AF65-F5344CB8AC3E}">
        <p14:creationId xmlns:p14="http://schemas.microsoft.com/office/powerpoint/2010/main" val="1477307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CB7B2CB-A457-F880-DF9C-820D61828CBB}"/>
              </a:ext>
            </a:extLst>
          </p:cNvPr>
          <p:cNvSpPr txBox="1"/>
          <p:nvPr/>
        </p:nvSpPr>
        <p:spPr>
          <a:xfrm>
            <a:off x="424347" y="365125"/>
            <a:ext cx="1001319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accent1"/>
                </a:solidFill>
                <a:latin typeface="Impact" panose="020B0806030902050204" pitchFamily="34" charset="0"/>
                <a:ea typeface="+mj-ea"/>
                <a:cs typeface="+mj-cs"/>
              </a:rPr>
              <a:t>Insights &amp; 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6147E-EC74-0EB7-FC8B-9B4E7C997CA6}"/>
              </a:ext>
            </a:extLst>
          </p:cNvPr>
          <p:cNvSpPr txBox="1"/>
          <p:nvPr/>
        </p:nvSpPr>
        <p:spPr>
          <a:xfrm>
            <a:off x="424345" y="1825625"/>
            <a:ext cx="100131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</a:rPr>
              <a:t>What we achieved:</a:t>
            </a:r>
            <a:endParaRPr 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286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Read and analyzed the </a:t>
            </a:r>
            <a:r>
              <a:rPr lang="en-US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OnePose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 paper in detail.</a:t>
            </a:r>
          </a:p>
          <a:p>
            <a:pPr marL="2286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Reproduced the feature-matching core using </a:t>
            </a:r>
            <a:r>
              <a:rPr lang="en-US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SuperPoint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 + </a:t>
            </a:r>
            <a:r>
              <a:rPr lang="en-US" sz="2000" dirty="0" err="1">
                <a:latin typeface="Verdana" panose="020B0604030504040204" pitchFamily="34" charset="0"/>
                <a:ea typeface="Verdana" panose="020B0604030504040204" pitchFamily="34" charset="0"/>
              </a:rPr>
              <a:t>SuperGlue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marL="2286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Generated and analyzed visual + quantitative results.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</a:rPr>
              <a:t>Key Insight:</a:t>
            </a:r>
            <a:endParaRPr 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286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Attention-based matching is essential for robust, CAD-free pose estimation.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</a:rPr>
              <a:t>Future Work:</a:t>
            </a:r>
            <a:endParaRPr 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286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Add COLMAP-based 3D map + PnP solver to estimate actual poses.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E296972-7F1C-93BA-52C8-F5BC1BA88E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346" y="6356350"/>
            <a:ext cx="1371600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b="1" kern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9/12/22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12B1-7932-BDEF-7196-EC7F8AA3BF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1034" y="6356350"/>
            <a:ext cx="6110868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b="1" kern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Footer Space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38B934-FDC8-8D2E-F11D-4AC39C75845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93873" y="6356350"/>
            <a:ext cx="1371600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dirty="0"/>
              <a:t>(Slide No.) </a:t>
            </a:r>
            <a:fld id="{5F1213D3-E4C5-884B-85BF-D38FCBB741B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08958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/Closing Slide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50721_PPT_Template" id="{113628D0-474F-6D42-9247-3EBD2FC110FB}" vid="{861196A2-A4DB-A94B-ACB5-524626F30A24}"/>
    </a:ext>
  </a:extLst>
</a:theme>
</file>

<file path=ppt/theme/theme2.xml><?xml version="1.0" encoding="utf-8"?>
<a:theme xmlns:a="http://schemas.openxmlformats.org/drawingml/2006/main" name="Transition/Section Header Slide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50721_PPT_Template" id="{113628D0-474F-6D42-9247-3EBD2FC110FB}" vid="{620AE499-6642-884E-8A4E-58C5FAE62F5E}"/>
    </a:ext>
  </a:extLst>
</a:theme>
</file>

<file path=ppt/theme/theme3.xml><?xml version="1.0" encoding="utf-8"?>
<a:theme xmlns:a="http://schemas.openxmlformats.org/drawingml/2006/main" name="Main Content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50721_PPT_Template" id="{113628D0-474F-6D42-9247-3EBD2FC110FB}" vid="{EA3D9DDE-E95D-D548-AFAD-3566092BCB9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6c8d0f1-3a28-4d0b-9e62-b19397c40643" xsi:nil="true"/>
    <lcf76f155ced4ddcb4097134ff3c332f xmlns="de9e50fb-c4e0-48a3-969a-891efa390dc3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9D3B10EC84D740B5DC57C864E3EC7E" ma:contentTypeVersion="15" ma:contentTypeDescription="Create a new document." ma:contentTypeScope="" ma:versionID="efe7a530a47aa223ff3b152a09a52b2e">
  <xsd:schema xmlns:xsd="http://www.w3.org/2001/XMLSchema" xmlns:xs="http://www.w3.org/2001/XMLSchema" xmlns:p="http://schemas.microsoft.com/office/2006/metadata/properties" xmlns:ns2="de9e50fb-c4e0-48a3-969a-891efa390dc3" xmlns:ns3="96c8d0f1-3a28-4d0b-9e62-b19397c40643" targetNamespace="http://schemas.microsoft.com/office/2006/metadata/properties" ma:root="true" ma:fieldsID="111e7ccbdbf00b8bfe5310ba27268f83" ns2:_="" ns3:_="">
    <xsd:import namespace="de9e50fb-c4e0-48a3-969a-891efa390dc3"/>
    <xsd:import namespace="96c8d0f1-3a28-4d0b-9e62-b19397c40643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ServiceObjectDetectorVersion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9e50fb-c4e0-48a3-969a-891efa390dc3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da0b5cae-96a4-47e3-a5b0-3b4fac28d37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c8d0f1-3a28-4d0b-9e62-b19397c40643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d7f2e721-a566-4d82-867d-946207887f22}" ma:internalName="TaxCatchAll" ma:showField="CatchAllData" ma:web="96c8d0f1-3a28-4d0b-9e62-b19397c4064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74E2C94-F9F9-436C-BA8B-11BAF091346E}">
  <ds:schemaRefs>
    <ds:schemaRef ds:uri="http://www.w3.org/XML/1998/namespace"/>
    <ds:schemaRef ds:uri="de9e50fb-c4e0-48a3-969a-891efa390dc3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96c8d0f1-3a28-4d0b-9e62-b19397c40643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7623667B-398F-4822-85A5-E9470A8F38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e9e50fb-c4e0-48a3-969a-891efa390dc3"/>
    <ds:schemaRef ds:uri="96c8d0f1-3a28-4d0b-9e62-b19397c406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DC1873F-00AF-4854-8A8E-073E8D3D0BC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20250721_PPT_Template</Template>
  <TotalTime>131</TotalTime>
  <Words>435</Words>
  <Application>Microsoft Office PowerPoint</Application>
  <PresentationFormat>Widescreen</PresentationFormat>
  <Paragraphs>67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Impact</vt:lpstr>
      <vt:lpstr>Times New Roman</vt:lpstr>
      <vt:lpstr>Verdana</vt:lpstr>
      <vt:lpstr>Wingdings</vt:lpstr>
      <vt:lpstr>Cover/Closing Slide</vt:lpstr>
      <vt:lpstr>Transition/Section Header Slide</vt:lpstr>
      <vt:lpstr>Main Content</vt:lpstr>
      <vt:lpstr>OnePose: One-Shot Object Pose Estimation without CAD Models Stage 3 - Deep Dive &amp; Results</vt:lpstr>
      <vt:lpstr>Introduction</vt:lpstr>
      <vt:lpstr>Overview</vt:lpstr>
      <vt:lpstr>Results</vt:lpstr>
      <vt:lpstr>Hands-On Implementation</vt:lpstr>
      <vt:lpstr>Output Visualization &amp; Results</vt:lpstr>
      <vt:lpstr>Analysis &amp; Connection to OnePose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Raghavendra Huliyurdurga Mallesha</dc:creator>
  <cp:lastModifiedBy>RAGHAVENDRA H M</cp:lastModifiedBy>
  <cp:revision>1</cp:revision>
  <dcterms:created xsi:type="dcterms:W3CDTF">2025-10-16T06:58:34Z</dcterms:created>
  <dcterms:modified xsi:type="dcterms:W3CDTF">2025-10-16T09:09:41Z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0x010100B29D3B10EC84D740B5DC57C864E3EC7E</vt:lpwstr>
  </property>
  <property fmtid="{D5CDD505-2E9C-101B-9397-08002B2CF9AE}" pid="3" name="MediaServiceImageTags">
    <vt:lpwstr/>
  </property>
</Properties>
</file>

<file path=docProps/thumbnail.jpeg>
</file>